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94"/>
  </p:normalViewPr>
  <p:slideViewPr>
    <p:cSldViewPr snapToGrid="0">
      <p:cViewPr varScale="1">
        <p:scale>
          <a:sx n="60" d="100"/>
          <a:sy n="60" d="100"/>
        </p:scale>
        <p:origin x="8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 murauer" userId="4ec6a6168a9fbfc7" providerId="LiveId" clId="{7E26B8C4-F929-8240-A019-DAA248D23D86}"/>
    <pc:docChg chg="undo custSel modSld">
      <pc:chgData name="christoph murauer" userId="4ec6a6168a9fbfc7" providerId="LiveId" clId="{7E26B8C4-F929-8240-A019-DAA248D23D86}" dt="2023-09-20T11:47:19.830" v="1" actId="1036"/>
      <pc:docMkLst>
        <pc:docMk/>
      </pc:docMkLst>
      <pc:sldChg chg="modSp mod">
        <pc:chgData name="christoph murauer" userId="4ec6a6168a9fbfc7" providerId="LiveId" clId="{7E26B8C4-F929-8240-A019-DAA248D23D86}" dt="2023-09-20T11:47:19.830" v="1" actId="1036"/>
        <pc:sldMkLst>
          <pc:docMk/>
          <pc:sldMk cId="0" sldId="258"/>
        </pc:sldMkLst>
        <pc:picChg chg="mod">
          <ac:chgData name="christoph murauer" userId="4ec6a6168a9fbfc7" providerId="LiveId" clId="{7E26B8C4-F929-8240-A019-DAA248D23D86}" dt="2023-09-20T11:47:19.830" v="1" actId="1036"/>
          <ac:picMkLst>
            <pc:docMk/>
            <pc:sldMk cId="0" sldId="258"/>
            <ac:picMk id="16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Fakten</a:t>
            </a:r>
          </a:p>
        </p:txBody>
      </p:sp>
      <p:sp>
        <p:nvSpPr>
          <p:cNvPr id="1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Quellenangabe</a:t>
            </a:r>
          </a:p>
        </p:txBody>
      </p:sp>
      <p:sp>
        <p:nvSpPr>
          <p:cNvPr id="11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oto einer modernen Gebäudefassade mit Aluminiumscheiben unter klarem, blauen Himmel aus niedrigem Blickwinkel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odernes, verschnörkeltes Gebäude unter bewölktem Himmel aus niedrigem Blickwinkel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nnenansicht eines modernen, weißen Gebäudes mit Glasverkleidung, mit Blick nach oben zu einem hellen, teils wolkigen Himmel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zadi Tower in Tehran, Iran, vor einem klaren, strahlend blauen Himmel aus niedrigem Blickwinkel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nenansicht einer Steinkonstruktion mit Blick auf Treppen und einen klaren, blauen Himmel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23" name="Autor:in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in modernes, weißes Gebäude mit Glasfronten vor einem wolkenlosen, blauen Himmel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Kleiner Ausschnitt einer modernen Shell-Brücke in Quingdao, Shandong, China, unter teilweise bewölktem Himmel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8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Agenda-Untertitel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eise.de/news/Docker-Hub-streicht-kostenloses-Angebot-Open-Source-Projekte-muessen-handeln-7547959.html" TargetMode="External"/><Relationship Id="rId5" Type="http://schemas.openxmlformats.org/officeDocument/2006/relationships/hyperlink" Target="https://www.docker.com/" TargetMode="External"/><Relationship Id="rId4" Type="http://schemas.openxmlformats.org/officeDocument/2006/relationships/hyperlink" Target="https://forums.docker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ker.com/pricin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image" Target="../media/image17.gif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balajidharma/laravel-vue-admin-panel" TargetMode="External"/><Relationship Id="rId5" Type="http://schemas.openxmlformats.org/officeDocument/2006/relationships/hyperlink" Target="https://docs.docker.com/desktop/install/windows-install/" TargetMode="External"/><Relationship Id="rId4" Type="http://schemas.openxmlformats.org/officeDocument/2006/relationships/hyperlink" Target="https://www.freecodecamp.org/news/the-docker-handbook/" TargetMode="Externa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quasec.com/cloud-native-academy/docker-container/docker-containers-vs-virtual-machines/#:~:text=Docker containers are process-isolated,fewer resources than a VM" TargetMode="External"/><Relationship Id="rId3" Type="http://schemas.openxmlformats.org/officeDocument/2006/relationships/hyperlink" Target="https://www.docker.com/" TargetMode="External"/><Relationship Id="rId7" Type="http://schemas.openxmlformats.org/officeDocument/2006/relationships/hyperlink" Target="https://stackoverflow.com/questions/21889053/what-is-the-runtime-performance-cost-of-a-docker-containe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k21academy.com/docker-kubernetes/monolithic-vs-microservices/" TargetMode="External"/><Relationship Id="rId5" Type="http://schemas.openxmlformats.org/officeDocument/2006/relationships/hyperlink" Target="https://k21academy.com/docker-kubernetes/docker-tutorial/" TargetMode="External"/><Relationship Id="rId4" Type="http://schemas.openxmlformats.org/officeDocument/2006/relationships/hyperlink" Target="https://www.redhat.com/de/topics/containers/what-is-docker" TargetMode="External"/><Relationship Id="rId9" Type="http://schemas.openxmlformats.org/officeDocument/2006/relationships/hyperlink" Target="https://www.computerwoche.de/a/die-wichtigsten-vor-und-nachteile-von-docker-containern,354667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hyperlink" Target="https://k21academy.com/docker-kubernetes/docker-vs-virtual-machin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21academy.com/docker-kubernetes/docker-tutorial/#Containers_are_effectively_a_form_of_virtualisation_that_lets_you_app_isolation_All_the_features_of_OS_virtualisation_are_not_available_and_we_don_t_need_them_either_Hence_it_results_in_a_faster_boot_time_A_developer_can_specify_the_resources_he_needs_the_OS_he_needs_to_run_the_application_and_doesn_t_have_to_worry_about_the_hardware_so_much_as_the_container_takes_care_of_it_There_is_no_perfect_technology_that_solves_all_the_problems_So_let_s_take_a_look_at_the_comparison_of_Containers_and_Virtual_Machin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ocker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21academy.com/docker-kubernetes/docker-tutorial/#Containers_are_effectively_a_form_of_virtualisation_that_lets_you_app_isolation_All_the_features_of_OS_virtualisation_are_not_available_and_we_don_t_need_them_either_Hence_it_results_in_a_faster_boot_time_A_developer_can_specify_the_resources_he_needs_the_OS_he_needs_to_run_the_application_and_doesn_t_have_to_worry_about_the_hardware_so_much_as_the_container_takes_care_of_it_There_is_no_perfect_technology_that_solves_all_the_problems_So_let_s_take_a_look_at_the_comparison_of_Containers_and_Virtual_Machin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docker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hristoph Murauer - Masterklasse Mobile SS2023"/>
          <p:cNvSpPr txBox="1">
            <a:spLocks noGrp="1"/>
          </p:cNvSpPr>
          <p:nvPr>
            <p:ph type="body" idx="21"/>
          </p:nvPr>
        </p:nvSpPr>
        <p:spPr>
          <a:xfrm>
            <a:off x="1206499" y="12742372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 defTabSz="817244">
              <a:defRPr sz="3564" b="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Christoph Murauer - Masterklasse Mobile SS2023</a:t>
            </a:r>
          </a:p>
        </p:txBody>
      </p:sp>
      <p:sp>
        <p:nvSpPr>
          <p:cNvPr id="152" name="DOCKER"/>
          <p:cNvSpPr txBox="1">
            <a:spLocks noGrp="1"/>
          </p:cNvSpPr>
          <p:nvPr>
            <p:ph type="ctrTitle"/>
          </p:nvPr>
        </p:nvSpPr>
        <p:spPr>
          <a:xfrm>
            <a:off x="6572320" y="2910241"/>
            <a:ext cx="7842809" cy="218022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DOCKER</a:t>
            </a:r>
          </a:p>
        </p:txBody>
      </p:sp>
      <p:sp>
        <p:nvSpPr>
          <p:cNvPr id="153" name="Workshop 1 - Überblick &amp; lokale Entwicklung"/>
          <p:cNvSpPr txBox="1">
            <a:spLocks noGrp="1"/>
          </p:cNvSpPr>
          <p:nvPr>
            <p:ph type="subTitle" sz="quarter" idx="1"/>
          </p:nvPr>
        </p:nvSpPr>
        <p:spPr>
          <a:xfrm>
            <a:off x="7301809" y="6150641"/>
            <a:ext cx="14286581" cy="898389"/>
          </a:xfrm>
          <a:prstGeom prst="rect">
            <a:avLst/>
          </a:prstGeom>
        </p:spPr>
        <p:txBody>
          <a:bodyPr/>
          <a:lstStyle>
            <a:lvl1pPr>
              <a:defRPr sz="3900" b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Workshop 1 - Überblick &amp; lokale Entwicklung</a:t>
            </a:r>
          </a:p>
        </p:txBody>
      </p:sp>
      <p:pic>
        <p:nvPicPr>
          <p:cNvPr id="154" name="docker.gif" descr="docker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29" y="3263891"/>
            <a:ext cx="4541025" cy="4541025"/>
          </a:xfrm>
          <a:prstGeom prst="rect">
            <a:avLst/>
          </a:prstGeom>
          <a:ln w="12700">
            <a:miter lim="400000"/>
          </a:ln>
          <a:effectLst>
            <a:reflection stA="40000" endPos="40000" dir="5400000" sy="-100000" algn="bl" rotWithShape="0"/>
          </a:effectLst>
        </p:spPr>
      </p:pic>
      <p:sp>
        <p:nvSpPr>
          <p:cNvPr id="155" name="Containervirtualisierung"/>
          <p:cNvSpPr txBox="1"/>
          <p:nvPr/>
        </p:nvSpPr>
        <p:spPr>
          <a:xfrm>
            <a:off x="6615412" y="4961929"/>
            <a:ext cx="9845211" cy="114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defRPr sz="55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Containervirtualisierung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296" y="1356084"/>
            <a:ext cx="10490802" cy="589032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06" name="Exkurs: Open Sourc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14395362" cy="1433163"/>
          </a:xfrm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Exkurs: Open Source</a:t>
            </a:r>
          </a:p>
        </p:txBody>
      </p:sp>
      <p:sp>
        <p:nvSpPr>
          <p:cNvPr id="207" name="Docker Community:…"/>
          <p:cNvSpPr txBox="1">
            <a:spLocks noGrp="1"/>
          </p:cNvSpPr>
          <p:nvPr>
            <p:ph type="body" idx="1"/>
          </p:nvPr>
        </p:nvSpPr>
        <p:spPr>
          <a:xfrm>
            <a:off x="2358664" y="4245419"/>
            <a:ext cx="18051993" cy="8401660"/>
          </a:xfrm>
          <a:prstGeom prst="rect">
            <a:avLst/>
          </a:prstGeom>
        </p:spPr>
        <p:txBody>
          <a:bodyPr/>
          <a:lstStyle/>
          <a:p>
            <a:pPr marL="445008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u="sng">
                <a:hlinkClick r:id="rId4"/>
              </a:rPr>
              <a:t>Docker Community</a:t>
            </a:r>
            <a:r>
              <a:t>: 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Weiterentwicklung der Technologien für alle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Open Source Gedanke</a:t>
            </a:r>
          </a:p>
          <a:p>
            <a:pPr marL="445008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u="sng">
                <a:hlinkClick r:id="rId5"/>
              </a:rPr>
              <a:t>Docker Inc.</a:t>
            </a:r>
            <a:r>
              <a:t>: 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Weiterentwicklung der Arbeit der Docker-Community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Integriert mehr Sicherheitsaspekte 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Vergrößerung der Reichweite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Angebote für Unternehmenskunden </a:t>
            </a:r>
          </a:p>
          <a:p>
            <a:pPr marL="890016" lvl="1" indent="-445008" defTabSz="1779987">
              <a:spcBef>
                <a:spcPts val="3200"/>
              </a:spcBef>
              <a:defRPr sz="3504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Streicht immer mehr Open Source Aspekte, wie Docker Free Team, </a:t>
            </a:r>
            <a:br/>
            <a:r>
              <a:t>siehe </a:t>
            </a:r>
            <a:r>
              <a:rPr u="sng">
                <a:hlinkClick r:id="rId6"/>
              </a:rPr>
              <a:t>Heise Artikel</a:t>
            </a:r>
          </a:p>
        </p:txBody>
      </p:sp>
      <p:sp>
        <p:nvSpPr>
          <p:cNvPr id="208" name="Unterscheidung Community vs Company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Unterscheidung Community vs Company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Exkurs: Open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Exkurs: Open Source</a:t>
            </a:r>
          </a:p>
        </p:txBody>
      </p:sp>
      <p:sp>
        <p:nvSpPr>
          <p:cNvPr id="211" name="Pricing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Pricing</a:t>
            </a:r>
          </a:p>
        </p:txBody>
      </p:sp>
      <p:pic>
        <p:nvPicPr>
          <p:cNvPr id="212" name="Bild" descr="Bild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1" y="3707126"/>
            <a:ext cx="16238120" cy="933876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13" name="money.gif" descr="money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540186" y="1939837"/>
            <a:ext cx="3030297" cy="3030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rax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Praxis</a:t>
            </a:r>
          </a:p>
        </p:txBody>
      </p:sp>
      <p:sp>
        <p:nvSpPr>
          <p:cNvPr id="216" name="PHP-Backend mit Dock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PHP-Backend mit Docker</a:t>
            </a:r>
          </a:p>
        </p:txBody>
      </p:sp>
      <p:pic>
        <p:nvPicPr>
          <p:cNvPr id="217" name="space_docker.gif" descr="space_docker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62" y="6937205"/>
            <a:ext cx="8541289" cy="4919783"/>
          </a:xfrm>
          <a:prstGeom prst="rect">
            <a:avLst/>
          </a:prstGeom>
        </p:spPr>
      </p:pic>
      <p:sp>
        <p:nvSpPr>
          <p:cNvPr id="218" name="Docker Handbook: https://www.freecodecamp.org/news/the-docker-handbook/"/>
          <p:cNvSpPr txBox="1"/>
          <p:nvPr/>
        </p:nvSpPr>
        <p:spPr>
          <a:xfrm>
            <a:off x="3102063" y="12510374"/>
            <a:ext cx="18179873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000000"/>
                </a:solidFill>
              </a:defRPr>
            </a:pPr>
            <a:r>
              <a:rPr b="1"/>
              <a:t>Docker Handbook: </a:t>
            </a:r>
            <a:r>
              <a:rPr u="sng">
                <a:hlinkClick r:id="rId4"/>
              </a:rPr>
              <a:t>https://www.freecodecamp.org/news/the-docker-handbook/</a:t>
            </a:r>
            <a:r>
              <a:t> </a:t>
            </a:r>
          </a:p>
        </p:txBody>
      </p:sp>
      <p:sp>
        <p:nvSpPr>
          <p:cNvPr id="219" name="Install Docker Desktop:…"/>
          <p:cNvSpPr txBox="1"/>
          <p:nvPr/>
        </p:nvSpPr>
        <p:spPr>
          <a:xfrm>
            <a:off x="11961816" y="7123491"/>
            <a:ext cx="11910104" cy="471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100000"/>
              <a:buAutoNum type="arabicPeriod"/>
              <a:defRPr sz="3400" b="1">
                <a:solidFill>
                  <a:srgbClr val="FFFFFF"/>
                </a:solidFill>
              </a:defRPr>
            </a:pPr>
            <a:r>
              <a:t>Install Docker Desktop: </a:t>
            </a:r>
          </a:p>
          <a:p>
            <a:pPr marL="1041400" lvl="1" indent="-431800" algn="l">
              <a:buSzPct val="123000"/>
              <a:buChar char="•"/>
              <a:defRPr sz="3400">
                <a:solidFill>
                  <a:srgbClr val="FFFFFF"/>
                </a:solidFill>
              </a:defRPr>
            </a:pPr>
            <a:r>
              <a:rPr b="1"/>
              <a:t>Mac</a:t>
            </a:r>
            <a:r>
              <a:t>: https://docs.docker.com/desktop/install/mac-install/</a:t>
            </a:r>
          </a:p>
          <a:p>
            <a:pPr marL="1041400" lvl="1" indent="-431800" algn="l">
              <a:buSzPct val="123000"/>
              <a:buChar char="•"/>
              <a:defRPr sz="3400">
                <a:solidFill>
                  <a:srgbClr val="FFFFFF"/>
                </a:solidFill>
              </a:defRPr>
            </a:pPr>
            <a:r>
              <a:rPr b="1"/>
              <a:t>Windows</a:t>
            </a:r>
            <a:r>
              <a:t>: </a:t>
            </a:r>
            <a:r>
              <a:rPr u="sng">
                <a:hlinkClick r:id="rId5"/>
              </a:rPr>
              <a:t>https://docs.docker.com/desktop/install/windows-install/</a:t>
            </a:r>
          </a:p>
          <a:p>
            <a:pPr algn="l">
              <a:defRPr sz="3400">
                <a:solidFill>
                  <a:srgbClr val="FFFFFF"/>
                </a:solidFill>
              </a:defRPr>
            </a:pPr>
            <a:endParaRPr u="sng">
              <a:hlinkClick r:id="rId5"/>
            </a:endParaRPr>
          </a:p>
          <a:p>
            <a:pPr marL="444500" indent="-444500" algn="l">
              <a:buSzPct val="100000"/>
              <a:buAutoNum type="arabicPeriod" startAt="2"/>
              <a:defRPr sz="3400">
                <a:solidFill>
                  <a:srgbClr val="FFFFFF"/>
                </a:solidFill>
              </a:defRPr>
            </a:pPr>
            <a:r>
              <a:rPr b="1"/>
              <a:t>Download Laravel Project: </a:t>
            </a:r>
            <a:r>
              <a:rPr u="sng">
                <a:hlinkClick r:id="rId6"/>
              </a:rPr>
              <a:t>https://github.com/balajidharma/laravel-vue-admin-panel</a:t>
            </a:r>
          </a:p>
        </p:txBody>
      </p:sp>
      <p:pic>
        <p:nvPicPr>
          <p:cNvPr id="220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1956" y="1189697"/>
            <a:ext cx="11129206" cy="560564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223" name="Bild"/>
          <p:cNvGrpSpPr/>
          <p:nvPr/>
        </p:nvGrpSpPr>
        <p:grpSpPr>
          <a:xfrm>
            <a:off x="3383787" y="3504038"/>
            <a:ext cx="4429839" cy="3114092"/>
            <a:chOff x="0" y="0"/>
            <a:chExt cx="4429837" cy="3114091"/>
          </a:xfrm>
        </p:grpSpPr>
        <p:pic>
          <p:nvPicPr>
            <p:cNvPr id="222" name="Bild" descr="Bil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4175838" cy="27838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Bild" descr="Bild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429838" cy="31140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68" y="4180518"/>
            <a:ext cx="15461339" cy="895130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26" name="Prax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Praxis</a:t>
            </a:r>
          </a:p>
        </p:txBody>
      </p:sp>
      <p:sp>
        <p:nvSpPr>
          <p:cNvPr id="227" name="Docker für die lokale Entwicklu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Docker für die lokale Entwicklung</a:t>
            </a:r>
          </a:p>
        </p:txBody>
      </p:sp>
      <p:pic>
        <p:nvPicPr>
          <p:cNvPr id="228" name="space_docker.gif" descr="space_docker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263028" y="810035"/>
            <a:ext cx="8541290" cy="49197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Quell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Quellen</a:t>
            </a:r>
          </a:p>
        </p:txBody>
      </p:sp>
      <p:sp>
        <p:nvSpPr>
          <p:cNvPr id="231" name="Docker: https://www.docker.com/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Docker: </a:t>
            </a:r>
            <a:r>
              <a:rPr u="sng" dirty="0">
                <a:hlinkClick r:id="rId3"/>
              </a:rPr>
              <a:t>https://www.docker.com/</a:t>
            </a:r>
            <a:r>
              <a:rPr dirty="0"/>
              <a:t> 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Docker </a:t>
            </a:r>
            <a:r>
              <a:rPr dirty="0" err="1"/>
              <a:t>Erklärung</a:t>
            </a:r>
            <a:r>
              <a:rPr dirty="0"/>
              <a:t> 1 &amp; Linux Container: </a:t>
            </a:r>
            <a:r>
              <a:rPr u="sng" dirty="0">
                <a:hlinkClick r:id="rId4"/>
              </a:rPr>
              <a:t>https://www.redhat.com/de/topics/containers/what-is-docker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Docker </a:t>
            </a:r>
            <a:r>
              <a:rPr dirty="0" err="1"/>
              <a:t>Erklärung</a:t>
            </a:r>
            <a:r>
              <a:rPr dirty="0"/>
              <a:t> 2 &amp; Aufbau: </a:t>
            </a:r>
            <a:r>
              <a:rPr u="sng" dirty="0">
                <a:hlinkClick r:id="rId5"/>
              </a:rPr>
              <a:t>https://k21academy.com/docker-kubernetes/docker-tutorial/</a:t>
            </a:r>
            <a:r>
              <a:rPr dirty="0"/>
              <a:t> 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Monolith vs Microservices: </a:t>
            </a:r>
            <a:r>
              <a:rPr u="sng" dirty="0">
                <a:hlinkClick r:id="rId6"/>
              </a:rPr>
              <a:t>https://k21academy.com/docker-kubernetes/monolithic-vs-microservices/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VM vs Docker Performance 1: </a:t>
            </a:r>
            <a:r>
              <a:rPr u="sng" dirty="0">
                <a:hlinkClick r:id="rId7"/>
              </a:rPr>
              <a:t>https://stackoverflow.com/questions/21889053/what-is-the-runtime-performance-cost-of-a-docker-container</a:t>
            </a:r>
            <a:r>
              <a:rPr dirty="0"/>
              <a:t> 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VM vs Docker Performance 2: </a:t>
            </a:r>
            <a:r>
              <a:rPr u="sng" dirty="0">
                <a:hlinkClick r:id="rId8"/>
              </a:rPr>
              <a:t>https://www.aquasec.com/cloud-native-academy/docker-container/docker-containers-vs-virtual-machines/#:~:text=Docker%20containers%20are%20process%2Disolated,fewer%20resources%20than%20a%20VM</a:t>
            </a:r>
            <a:r>
              <a:rPr dirty="0"/>
              <a:t>.</a:t>
            </a:r>
          </a:p>
          <a:p>
            <a:pPr marL="566928" indent="-566928" defTabSz="2267655">
              <a:spcBef>
                <a:spcPts val="4100"/>
              </a:spcBef>
              <a:defRPr sz="3162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Vor</a:t>
            </a:r>
            <a:r>
              <a:rPr dirty="0"/>
              <a:t>- und </a:t>
            </a:r>
            <a:r>
              <a:rPr dirty="0" err="1"/>
              <a:t>Nachteile</a:t>
            </a:r>
            <a:r>
              <a:rPr dirty="0"/>
              <a:t>: </a:t>
            </a:r>
            <a:r>
              <a:rPr u="sng" dirty="0">
                <a:hlinkClick r:id="rId9"/>
              </a:rPr>
              <a:t>https://www.computerwoche.de/a/die-wichtigsten-vor-und-nachteile-von-docker-containern,3546671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ocker_2.gif" descr="docker_2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97" y="193382"/>
            <a:ext cx="2564319" cy="320539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Agenda</a:t>
            </a:r>
          </a:p>
        </p:txBody>
      </p:sp>
      <p:sp>
        <p:nvSpPr>
          <p:cNvPr id="159" name="Was ist Docker?…"/>
          <p:cNvSpPr txBox="1">
            <a:spLocks noGrp="1"/>
          </p:cNvSpPr>
          <p:nvPr>
            <p:ph type="body" idx="1"/>
          </p:nvPr>
        </p:nvSpPr>
        <p:spPr>
          <a:xfrm>
            <a:off x="2383179" y="3635650"/>
            <a:ext cx="21971001" cy="6742743"/>
          </a:xfrm>
          <a:prstGeom prst="rect">
            <a:avLst/>
          </a:prstGeom>
        </p:spPr>
        <p:txBody>
          <a:bodyPr/>
          <a:lstStyle/>
          <a:p>
            <a:pPr marL="889000" indent="-889000">
              <a:lnSpc>
                <a:spcPct val="120000"/>
              </a:lnSpc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Was ist Docker?</a:t>
            </a:r>
          </a:p>
          <a:p>
            <a:pPr marL="889000" indent="-889000">
              <a:lnSpc>
                <a:spcPct val="120000"/>
              </a:lnSpc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Vor- und Nachteile</a:t>
            </a:r>
          </a:p>
          <a:p>
            <a:pPr marL="889000" indent="-889000">
              <a:lnSpc>
                <a:spcPct val="120000"/>
              </a:lnSpc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Aufbau &amp; Ökosystem</a:t>
            </a:r>
          </a:p>
          <a:p>
            <a:pPr marL="889000" indent="-889000">
              <a:lnSpc>
                <a:spcPct val="120000"/>
              </a:lnSpc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Praxis Part I: Eigenes Dockerfile erstellen</a:t>
            </a:r>
          </a:p>
          <a:p>
            <a:pPr marL="889000" indent="-889000">
              <a:lnSpc>
                <a:spcPct val="120000"/>
              </a:lnSpc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Praxis Part II: Multi-Container Applikation mit Compose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istor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Historie</a:t>
            </a:r>
          </a:p>
        </p:txBody>
      </p:sp>
      <p:sp>
        <p:nvSpPr>
          <p:cNvPr id="162" name="Softwareentwicklung, Bereitstellung &amp; Management in 3 Phase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Softwareentwicklung, Bereitstellung &amp; Management in 3 Phasen</a:t>
            </a:r>
          </a:p>
        </p:txBody>
      </p:sp>
      <p:pic>
        <p:nvPicPr>
          <p:cNvPr id="163" name="https://k21academy.com/docker-kubernetes/monolithic-vs-microservices/" descr="https://k21academy.com/docker-kubernetes/monolithic-vs-microservices/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57" y="4100919"/>
            <a:ext cx="19897485" cy="855118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hteck"/>
          <p:cNvSpPr/>
          <p:nvPr/>
        </p:nvSpPr>
        <p:spPr>
          <a:xfrm>
            <a:off x="12194368" y="4691196"/>
            <a:ext cx="4640217" cy="7922085"/>
          </a:xfrm>
          <a:prstGeom prst="rect">
            <a:avLst/>
          </a:prstGeom>
          <a:ln w="1016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Was ist                   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Was ist                    ?</a:t>
            </a:r>
          </a:p>
        </p:txBody>
      </p:sp>
      <p:sp>
        <p:nvSpPr>
          <p:cNvPr id="167" name="Virtuelle isolierte &amp; konsistente Umgebung…"/>
          <p:cNvSpPr txBox="1">
            <a:spLocks noGrp="1"/>
          </p:cNvSpPr>
          <p:nvPr>
            <p:ph type="body" sz="half" idx="1"/>
          </p:nvPr>
        </p:nvSpPr>
        <p:spPr>
          <a:xfrm>
            <a:off x="1206500" y="4053998"/>
            <a:ext cx="21971000" cy="560800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Virtuelle isolierte &amp; konsistente Umgebung</a:t>
            </a:r>
          </a:p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Basierend auf schlanken Linux Containern </a:t>
            </a:r>
          </a:p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Individuelle Ressourcenzuweisung</a:t>
            </a:r>
          </a:p>
        </p:txBody>
      </p:sp>
      <p:pic>
        <p:nvPicPr>
          <p:cNvPr id="168" name="why_docker_no _white.gif" descr="why_docker_no _white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72859" y="498383"/>
            <a:ext cx="6209543" cy="2595396"/>
          </a:xfrm>
          <a:prstGeom prst="rect">
            <a:avLst/>
          </a:prstGeom>
          <a:ln w="12700">
            <a:miter lim="400000"/>
          </a:ln>
          <a:effectLst>
            <a:reflection stA="40000" endPos="40000" dir="5400000" sy="-100000" algn="bl" rotWithShape="0"/>
          </a:effectLst>
        </p:spPr>
      </p:pic>
      <p:sp>
        <p:nvSpPr>
          <p:cNvPr id="169" name="Text"/>
          <p:cNvSpPr txBox="1"/>
          <p:nvPr/>
        </p:nvSpPr>
        <p:spPr>
          <a:xfrm>
            <a:off x="11855500" y="6627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70" name="Develop fast. Run everywhere."/>
          <p:cNvSpPr txBox="1"/>
          <p:nvPr/>
        </p:nvSpPr>
        <p:spPr>
          <a:xfrm>
            <a:off x="1206500" y="11203337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2316421">
              <a:lnSpc>
                <a:spcPct val="80000"/>
              </a:lnSpc>
              <a:defRPr sz="8075" spc="-16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Develop fast. Run everywhere.</a:t>
            </a:r>
          </a:p>
        </p:txBody>
      </p:sp>
      <p:grpSp>
        <p:nvGrpSpPr>
          <p:cNvPr id="173" name="Bild">
            <a:hlinkClick r:id="rId4"/>
          </p:cNvPr>
          <p:cNvGrpSpPr/>
          <p:nvPr/>
        </p:nvGrpSpPr>
        <p:grpSpPr>
          <a:xfrm>
            <a:off x="16193237" y="1441300"/>
            <a:ext cx="6509083" cy="5938205"/>
            <a:chOff x="0" y="0"/>
            <a:chExt cx="6509081" cy="5938203"/>
          </a:xfrm>
        </p:grpSpPr>
        <p:pic>
          <p:nvPicPr>
            <p:cNvPr id="172" name="Bild" descr="Bil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6255082" cy="56080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Bild" descr="Bild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6509083" cy="5938204"/>
            </a:xfrm>
            <a:prstGeom prst="rect">
              <a:avLst/>
            </a:prstGeom>
            <a:effectLst/>
          </p:spPr>
        </p:pic>
      </p:grpSp>
      <p:sp>
        <p:nvSpPr>
          <p:cNvPr id="174" name="Container Architektur"/>
          <p:cNvSpPr/>
          <p:nvPr/>
        </p:nvSpPr>
        <p:spPr>
          <a:xfrm>
            <a:off x="16193238" y="7481104"/>
            <a:ext cx="6509082" cy="461367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Container </a:t>
            </a:r>
            <a:r>
              <a:rPr dirty="0" err="1"/>
              <a:t>Architektur</a:t>
            </a:r>
            <a:endParaRPr dirty="0"/>
          </a:p>
        </p:txBody>
      </p:sp>
      <p:sp>
        <p:nvSpPr>
          <p:cNvPr id="175" name="„A container is an abstraction at the application layer that packages code and dependencies together. Instead of virtualizing the entire physical machine, containers virtualize the host operating system only.“ - official Docker site"/>
          <p:cNvSpPr txBox="1"/>
          <p:nvPr/>
        </p:nvSpPr>
        <p:spPr>
          <a:xfrm>
            <a:off x="710390" y="8180809"/>
            <a:ext cx="12244545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0A0A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„A container is an abstraction at the application layer that packages code and dependencies together. Instead of virtualizing the entire physical machine, containers virtualize the host operating system only.“</a:t>
            </a:r>
            <a:br>
              <a:rPr dirty="0"/>
            </a:br>
            <a:r>
              <a:rPr dirty="0"/>
              <a:t>- official Docker site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cker Container"/>
          <p:cNvSpPr txBox="1">
            <a:spLocks noGrp="1"/>
          </p:cNvSpPr>
          <p:nvPr>
            <p:ph type="title"/>
          </p:nvPr>
        </p:nvSpPr>
        <p:spPr>
          <a:xfrm>
            <a:off x="14076908" y="907900"/>
            <a:ext cx="9541273" cy="1433164"/>
          </a:xfrm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Docker Container</a:t>
            </a:r>
          </a:p>
        </p:txBody>
      </p:sp>
      <p:sp>
        <p:nvSpPr>
          <p:cNvPr id="178" name="Text"/>
          <p:cNvSpPr txBox="1"/>
          <p:nvPr/>
        </p:nvSpPr>
        <p:spPr>
          <a:xfrm>
            <a:off x="11855500" y="6627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79" name="Bild" descr="Bild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3" y="2554122"/>
            <a:ext cx="23080354" cy="1053041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Virtual Machine"/>
          <p:cNvSpPr txBox="1"/>
          <p:nvPr/>
        </p:nvSpPr>
        <p:spPr>
          <a:xfrm>
            <a:off x="965787" y="907900"/>
            <a:ext cx="8572582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316421">
              <a:lnSpc>
                <a:spcPct val="80000"/>
              </a:lnSpc>
              <a:defRPr sz="8075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Virtual Machine</a:t>
            </a:r>
          </a:p>
        </p:txBody>
      </p:sp>
      <p:sp>
        <p:nvSpPr>
          <p:cNvPr id="181" name="vs"/>
          <p:cNvSpPr txBox="1"/>
          <p:nvPr/>
        </p:nvSpPr>
        <p:spPr>
          <a:xfrm>
            <a:off x="11236821" y="1000020"/>
            <a:ext cx="1141634" cy="1248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999437">
              <a:lnSpc>
                <a:spcPct val="80000"/>
              </a:lnSpc>
              <a:defRPr sz="6969" spc="-139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vs</a:t>
            </a:r>
          </a:p>
        </p:txBody>
      </p:sp>
      <p:sp>
        <p:nvSpPr>
          <p:cNvPr id="182" name="Text"/>
          <p:cNvSpPr txBox="1"/>
          <p:nvPr/>
        </p:nvSpPr>
        <p:spPr>
          <a:xfrm>
            <a:off x="12092482" y="12870053"/>
            <a:ext cx="19903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Vorte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Vorteile</a:t>
            </a:r>
          </a:p>
        </p:txBody>
      </p:sp>
      <p:sp>
        <p:nvSpPr>
          <p:cNvPr id="185" name="Portabilität (Systemunabhängig)…"/>
          <p:cNvSpPr txBox="1">
            <a:spLocks noGrp="1"/>
          </p:cNvSpPr>
          <p:nvPr>
            <p:ph type="body" sz="half" idx="1"/>
          </p:nvPr>
        </p:nvSpPr>
        <p:spPr>
          <a:xfrm>
            <a:off x="1353584" y="3807249"/>
            <a:ext cx="14495239" cy="8256012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Portabilität</a:t>
            </a:r>
            <a:r>
              <a:rPr dirty="0"/>
              <a:t> (</a:t>
            </a:r>
            <a:r>
              <a:rPr dirty="0" err="1"/>
              <a:t>Systemunabhängig</a:t>
            </a:r>
            <a:r>
              <a:rPr dirty="0"/>
              <a:t>)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 err="1"/>
              <a:t>Schnelle</a:t>
            </a:r>
            <a:r>
              <a:rPr dirty="0"/>
              <a:t> </a:t>
            </a:r>
            <a:r>
              <a:rPr dirty="0" err="1"/>
              <a:t>Entwicklung</a:t>
            </a:r>
            <a:r>
              <a:rPr dirty="0"/>
              <a:t> (</a:t>
            </a:r>
            <a:r>
              <a:rPr dirty="0" err="1"/>
              <a:t>Einfach</a:t>
            </a:r>
            <a:r>
              <a:rPr dirty="0"/>
              <a:t> für Dev’s)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Vereinfachte</a:t>
            </a:r>
            <a:r>
              <a:rPr dirty="0"/>
              <a:t> </a:t>
            </a:r>
            <a:r>
              <a:rPr dirty="0" err="1"/>
              <a:t>Bereitstellung</a:t>
            </a:r>
            <a:r>
              <a:rPr dirty="0"/>
              <a:t> &amp; </a:t>
            </a:r>
            <a:r>
              <a:rPr dirty="0" err="1"/>
              <a:t>Versionierung</a:t>
            </a:r>
            <a:r>
              <a:rPr dirty="0"/>
              <a:t> (Images)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Effizienz</a:t>
            </a:r>
            <a:r>
              <a:rPr dirty="0"/>
              <a:t> (</a:t>
            </a:r>
            <a:r>
              <a:rPr dirty="0" err="1"/>
              <a:t>Ressourcennutzung</a:t>
            </a:r>
            <a:r>
              <a:rPr dirty="0"/>
              <a:t>)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Weiterverbreitet</a:t>
            </a:r>
            <a:r>
              <a:rPr dirty="0"/>
              <a:t> &amp; </a:t>
            </a:r>
            <a:r>
              <a:rPr dirty="0" err="1"/>
              <a:t>große</a:t>
            </a:r>
            <a:r>
              <a:rPr dirty="0"/>
              <a:t> Community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Einfache</a:t>
            </a:r>
            <a:r>
              <a:rPr dirty="0"/>
              <a:t> </a:t>
            </a:r>
            <a:r>
              <a:rPr dirty="0" err="1"/>
              <a:t>Skalierbarkeit</a:t>
            </a:r>
            <a:r>
              <a:rPr dirty="0"/>
              <a:t> (Cluster)</a:t>
            </a:r>
          </a:p>
          <a:p>
            <a:pPr marL="591312" indent="-591312" defTabSz="2365188">
              <a:spcBef>
                <a:spcPts val="4300"/>
              </a:spcBef>
              <a:defRPr sz="4656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/>
              <a:t>…</a:t>
            </a:r>
          </a:p>
        </p:txBody>
      </p:sp>
      <p:pic>
        <p:nvPicPr>
          <p:cNvPr id="186" name="ship.gif" descr="ship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168" y="7375471"/>
            <a:ext cx="5613401" cy="4064001"/>
          </a:xfrm>
          <a:prstGeom prst="rect">
            <a:avLst/>
          </a:prstGeom>
        </p:spPr>
      </p:pic>
      <p:sp>
        <p:nvSpPr>
          <p:cNvPr id="187" name="18 million + developers…">
            <a:hlinkClick r:id="rId4"/>
          </p:cNvPr>
          <p:cNvSpPr txBox="1"/>
          <p:nvPr/>
        </p:nvSpPr>
        <p:spPr>
          <a:xfrm>
            <a:off x="17891750" y="1401005"/>
            <a:ext cx="5123038" cy="5766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4600">
                <a:latin typeface="Futura Bold"/>
                <a:ea typeface="Futura Bold"/>
                <a:cs typeface="Futura Bold"/>
                <a:sym typeface="Futura Bold"/>
              </a:rPr>
              <a:t>18 million +</a:t>
            </a:r>
            <a:br>
              <a:rPr sz="4600">
                <a:latin typeface="Futura Bold"/>
                <a:ea typeface="Futura Bold"/>
                <a:cs typeface="Futura Bold"/>
                <a:sym typeface="Futura Bold"/>
              </a:rPr>
            </a:br>
            <a:r>
              <a:t>developers</a:t>
            </a:r>
          </a:p>
          <a:p>
            <a:pPr defTabSz="457200">
              <a:defRPr sz="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defTabSz="457200">
              <a:defRPr sz="4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7 million +</a:t>
            </a:r>
          </a:p>
          <a:p>
            <a:pPr defTabSz="457200">
              <a:defRPr sz="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applications</a:t>
            </a:r>
          </a:p>
          <a:p>
            <a:pPr defTabSz="457200">
              <a:defRPr sz="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defTabSz="457200">
              <a:defRPr sz="4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13 billion +</a:t>
            </a:r>
          </a:p>
          <a:p>
            <a:pPr defTabSz="457200">
              <a:defRPr sz="3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monthly image downloads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achte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Nachteile</a:t>
            </a:r>
          </a:p>
        </p:txBody>
      </p:sp>
      <p:sp>
        <p:nvSpPr>
          <p:cNvPr id="190" name="Sicherheit (zusätzliche Sicherheitsebene notwendig)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4495238" cy="825601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Sicherheit</a:t>
            </a:r>
            <a:r>
              <a:t> (zusätzliche Sicherheitsebene notwendig)</a:t>
            </a:r>
          </a:p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Nicht immer besser: </a:t>
            </a:r>
            <a:br/>
            <a:r>
              <a:t>abhängig vom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Anwendungsfall</a:t>
            </a:r>
          </a:p>
          <a:p>
            <a: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Evtl. Datenverlust bei externer Sicherung</a:t>
            </a:r>
          </a:p>
        </p:txBody>
      </p:sp>
      <p:grpSp>
        <p:nvGrpSpPr>
          <p:cNvPr id="193" name="Gruppieren"/>
          <p:cNvGrpSpPr/>
          <p:nvPr/>
        </p:nvGrpSpPr>
        <p:grpSpPr>
          <a:xfrm>
            <a:off x="14641983" y="2303857"/>
            <a:ext cx="8287064" cy="5226333"/>
            <a:chOff x="0" y="0"/>
            <a:chExt cx="8287063" cy="5226331"/>
          </a:xfrm>
        </p:grpSpPr>
        <p:pic>
          <p:nvPicPr>
            <p:cNvPr id="191" name="Bild" descr="Bil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0"/>
              <a:ext cx="8261664" cy="4650667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2" name="Caption"/>
            <p:cNvSpPr/>
            <p:nvPr/>
          </p:nvSpPr>
          <p:spPr>
            <a:xfrm>
              <a:off x="0" y="4764966"/>
              <a:ext cx="8287064" cy="46136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Container haben viele Vorteile, sind aber kein Allheilmittel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ufba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Aufbau</a:t>
            </a:r>
          </a:p>
        </p:txBody>
      </p:sp>
      <p:pic>
        <p:nvPicPr>
          <p:cNvPr id="196" name="aufbau.jpeg" descr="aufbau.jpe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8199659"/>
            <a:ext cx="16116300" cy="504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Docker File: Source code, libaries, dependecies, commands, ……"/>
          <p:cNvSpPr txBox="1">
            <a:spLocks noGrp="1"/>
          </p:cNvSpPr>
          <p:nvPr>
            <p:ph type="body" sz="half" idx="1"/>
          </p:nvPr>
        </p:nvSpPr>
        <p:spPr>
          <a:xfrm>
            <a:off x="2089009" y="4048143"/>
            <a:ext cx="21971001" cy="3411115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Docker File</a:t>
            </a:r>
            <a:r>
              <a:t>: Source code, libaries, dependecies, commands, …</a:t>
            </a:r>
          </a:p>
          <a:p>
            <a:pPr marL="889000" indent="-889000"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Docker Image</a:t>
            </a:r>
            <a:r>
              <a:t>: Read-only file, basierend auf Docker File</a:t>
            </a:r>
          </a:p>
          <a:p>
            <a:pPr marL="889000" indent="-889000">
              <a:buSzPct val="100000"/>
              <a:buAutoNum type="arabicPeriod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Docker Container</a:t>
            </a:r>
            <a:r>
              <a:t>: Erzeugt aus dem Image</a:t>
            </a:r>
          </a:p>
        </p:txBody>
      </p:sp>
      <p:sp>
        <p:nvSpPr>
          <p:cNvPr id="198" name="Wie entsteht ein Container?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Wie entsteht ein Container?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Öko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8075" b="0" spc="-16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Ökosystem</a:t>
            </a:r>
          </a:p>
        </p:txBody>
      </p:sp>
      <p:sp>
        <p:nvSpPr>
          <p:cNvPr id="201" name="Docker Desktop (one-click installer)…"/>
          <p:cNvSpPr txBox="1">
            <a:spLocks noGrp="1"/>
          </p:cNvSpPr>
          <p:nvPr>
            <p:ph type="body" idx="1"/>
          </p:nvPr>
        </p:nvSpPr>
        <p:spPr>
          <a:xfrm>
            <a:off x="1623240" y="4118464"/>
            <a:ext cx="20227431" cy="8516091"/>
          </a:xfrm>
          <a:prstGeom prst="rect">
            <a:avLst/>
          </a:prstGeom>
        </p:spPr>
        <p:txBody>
          <a:bodyPr/>
          <a:lstStyle/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Desktop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(one-click installer)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Engine: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Benutzerschnittstelle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(Client-Server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Anwendung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&amp; CLI)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Compose 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(für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muli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-container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Applikationen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als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YAML file)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</a:t>
            </a:r>
            <a:r>
              <a:rPr dirty="0" err="1"/>
              <a:t>Buildx</a:t>
            </a:r>
            <a:r>
              <a:rPr dirty="0"/>
              <a:t> 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(Images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erstellen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)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…</a:t>
            </a:r>
          </a:p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Hub: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</a:t>
            </a:r>
            <a:r>
              <a:rPr dirty="0" err="1">
                <a:latin typeface="Lato Regular"/>
                <a:ea typeface="Lato Regular"/>
                <a:cs typeface="Lato Regular"/>
                <a:sym typeface="Lato Regular"/>
              </a:rPr>
              <a:t>Bibliothek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/Registry</a:t>
            </a:r>
            <a:br>
              <a:rPr dirty="0">
                <a:latin typeface="Lato Regular"/>
                <a:ea typeface="Lato Regular"/>
                <a:cs typeface="Lato Regular"/>
                <a:sym typeface="Lato Regular"/>
              </a:rPr>
            </a:b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von Images</a:t>
            </a:r>
          </a:p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Docker Swarm</a:t>
            </a: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, </a:t>
            </a:r>
            <a:r>
              <a:rPr dirty="0"/>
              <a:t>Kubernetes</a:t>
            </a:r>
            <a:br>
              <a:rPr dirty="0"/>
            </a:br>
            <a:r>
              <a:rPr dirty="0">
                <a:latin typeface="Lato Regular"/>
                <a:ea typeface="Lato Regular"/>
                <a:cs typeface="Lato Regular"/>
                <a:sym typeface="Lato Regular"/>
              </a:rPr>
              <a:t> (multiple Host support)</a:t>
            </a:r>
          </a:p>
        </p:txBody>
      </p:sp>
      <p:sp>
        <p:nvSpPr>
          <p:cNvPr id="202" name="Die Docker-Welt im Überblick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Die Docker-Welt im Überblick</a:t>
            </a:r>
          </a:p>
        </p:txBody>
      </p:sp>
      <p:pic>
        <p:nvPicPr>
          <p:cNvPr id="203" name="Bild" descr="Bild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6346" y="7693049"/>
            <a:ext cx="9780701" cy="551799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Macintosh PowerPoint</Application>
  <PresentationFormat>Benutzerdefiniert</PresentationFormat>
  <Paragraphs>88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Futura</vt:lpstr>
      <vt:lpstr>Futura Bold</vt:lpstr>
      <vt:lpstr>Helvetica</vt:lpstr>
      <vt:lpstr>Helvetica Neue</vt:lpstr>
      <vt:lpstr>Helvetica Neue Medium</vt:lpstr>
      <vt:lpstr>Lato Bold</vt:lpstr>
      <vt:lpstr>Lato Regular</vt:lpstr>
      <vt:lpstr>33_DynamicLight</vt:lpstr>
      <vt:lpstr>DOCKER</vt:lpstr>
      <vt:lpstr>Agenda</vt:lpstr>
      <vt:lpstr>Historie</vt:lpstr>
      <vt:lpstr>Was ist                    ?</vt:lpstr>
      <vt:lpstr>Docker Container</vt:lpstr>
      <vt:lpstr>Vorteile</vt:lpstr>
      <vt:lpstr>Nachteile</vt:lpstr>
      <vt:lpstr>Aufbau</vt:lpstr>
      <vt:lpstr>Ökosystem</vt:lpstr>
      <vt:lpstr>Exkurs: Open Source</vt:lpstr>
      <vt:lpstr>Exkurs: Open Source</vt:lpstr>
      <vt:lpstr>Praxis</vt:lpstr>
      <vt:lpstr>Praxis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DOCKER</dc:title>
  <cp:lastModifiedBy>christoph murauer</cp:lastModifiedBy>
  <cp:revision>2</cp:revision>
  <dcterms:modified xsi:type="dcterms:W3CDTF">2023-09-22T13:39:47Z</dcterms:modified>
</cp:coreProperties>
</file>